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2"/>
  </p:notesMasterIdLst>
  <p:sldIdLst>
    <p:sldId id="271" r:id="rId2"/>
    <p:sldId id="275" r:id="rId3"/>
    <p:sldId id="276" r:id="rId4"/>
    <p:sldId id="257" r:id="rId5"/>
    <p:sldId id="277" r:id="rId6"/>
    <p:sldId id="258" r:id="rId7"/>
    <p:sldId id="259" r:id="rId8"/>
    <p:sldId id="278" r:id="rId9"/>
    <p:sldId id="260" r:id="rId10"/>
    <p:sldId id="261" r:id="rId11"/>
    <p:sldId id="264" r:id="rId12"/>
    <p:sldId id="262" r:id="rId13"/>
    <p:sldId id="263" r:id="rId14"/>
    <p:sldId id="279" r:id="rId15"/>
    <p:sldId id="266" r:id="rId16"/>
    <p:sldId id="282" r:id="rId17"/>
    <p:sldId id="280" r:id="rId18"/>
    <p:sldId id="281" r:id="rId19"/>
    <p:sldId id="274" r:id="rId20"/>
    <p:sldId id="269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2"/>
    <p:restoredTop sz="94727"/>
  </p:normalViewPr>
  <p:slideViewPr>
    <p:cSldViewPr snapToGrid="0" snapToObjects="1">
      <p:cViewPr varScale="1">
        <p:scale>
          <a:sx n="76" d="100"/>
          <a:sy n="76" d="100"/>
        </p:scale>
        <p:origin x="22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9799D-8322-1F46-9D2C-30CFDFB5DA5A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AC2C5-FF4E-C545-9378-B22C7BDF54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7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20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41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89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4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11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31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3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6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11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564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48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CC75813-FF8C-B642-8985-A0369BFCEAC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51EAAB7A-5616-D245-BF99-4A6625ACE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96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054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4" name="Rectangle 2056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5" name="Rectangle 2058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76" name="Group 2060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62" name="Oval 2061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2077" name="Rectangle 2064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>
                <a:solidFill>
                  <a:schemeClr val="tx2"/>
                </a:solidFill>
              </a:rPr>
              <a:t>Dr. Katja Makhotina, Bonn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600">
                <a:solidFill>
                  <a:schemeClr val="tx1"/>
                </a:solidFill>
              </a:rPr>
              <a:t>Erinnerung an die Russische Revolution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F57AC4-95A5-1521-D92A-95483D07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4" r="9064" b="-3"/>
          <a:stretch/>
        </p:blipFill>
        <p:spPr bwMode="auto">
          <a:xfrm>
            <a:off x="643467" y="720071"/>
            <a:ext cx="5503939" cy="5503939"/>
          </a:xfrm>
          <a:custGeom>
            <a:avLst/>
            <a:gdLst/>
            <a:ahLst/>
            <a:cxnLst/>
            <a:rect l="l" t="t" r="r" b="b"/>
            <a:pathLst>
              <a:path w="3051400" h="305140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" name="Freeform: Shape 2066">
            <a:extLst>
              <a:ext uri="{FF2B5EF4-FFF2-40B4-BE49-F238E27FC236}">
                <a16:creationId xmlns:a16="http://schemas.microsoft.com/office/drawing/2014/main" id="{23991EB4-1F71-4BE4-B24D-277DD5EE9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3657600 w 7315200"/>
              <a:gd name="connsiteY0" fmla="*/ 411480 h 7315200"/>
              <a:gd name="connsiteX1" fmla="*/ 6903720 w 7315200"/>
              <a:gd name="connsiteY1" fmla="*/ 3657600 h 7315200"/>
              <a:gd name="connsiteX2" fmla="*/ 3657600 w 7315200"/>
              <a:gd name="connsiteY2" fmla="*/ 6903720 h 7315200"/>
              <a:gd name="connsiteX3" fmla="*/ 411480 w 7315200"/>
              <a:gd name="connsiteY3" fmla="*/ 3657600 h 7315200"/>
              <a:gd name="connsiteX4" fmla="*/ 3657600 w 7315200"/>
              <a:gd name="connsiteY4" fmla="*/ 411480 h 7315200"/>
              <a:gd name="connsiteX5" fmla="*/ 3657600 w 7315200"/>
              <a:gd name="connsiteY5" fmla="*/ 320040 h 7315200"/>
              <a:gd name="connsiteX6" fmla="*/ 320040 w 7315200"/>
              <a:gd name="connsiteY6" fmla="*/ 3657600 h 7315200"/>
              <a:gd name="connsiteX7" fmla="*/ 3657600 w 7315200"/>
              <a:gd name="connsiteY7" fmla="*/ 6995160 h 7315200"/>
              <a:gd name="connsiteX8" fmla="*/ 6995160 w 7315200"/>
              <a:gd name="connsiteY8" fmla="*/ 3657600 h 7315200"/>
              <a:gd name="connsiteX9" fmla="*/ 3657600 w 7315200"/>
              <a:gd name="connsiteY9" fmla="*/ 320040 h 7315200"/>
              <a:gd name="connsiteX10" fmla="*/ 3657600 w 7315200"/>
              <a:gd name="connsiteY10" fmla="*/ 0 h 7315200"/>
              <a:gd name="connsiteX11" fmla="*/ 7315200 w 7315200"/>
              <a:gd name="connsiteY11" fmla="*/ 3657600 h 7315200"/>
              <a:gd name="connsiteX12" fmla="*/ 3657600 w 7315200"/>
              <a:gd name="connsiteY12" fmla="*/ 7315200 h 7315200"/>
              <a:gd name="connsiteX13" fmla="*/ 0 w 7315200"/>
              <a:gd name="connsiteY13" fmla="*/ 3657600 h 7315200"/>
              <a:gd name="connsiteX14" fmla="*/ 3657600 w 7315200"/>
              <a:gd name="connsiteY14" fmla="*/ 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315200" h="7315200">
                <a:moveTo>
                  <a:pt x="3657600" y="411480"/>
                </a:moveTo>
                <a:cubicBezTo>
                  <a:pt x="5450383" y="411480"/>
                  <a:pt x="6903720" y="1864817"/>
                  <a:pt x="6903720" y="3657600"/>
                </a:cubicBezTo>
                <a:cubicBezTo>
                  <a:pt x="6903720" y="5450383"/>
                  <a:pt x="5450383" y="6903720"/>
                  <a:pt x="3657600" y="6903720"/>
                </a:cubicBezTo>
                <a:cubicBezTo>
                  <a:pt x="1864817" y="6903720"/>
                  <a:pt x="411480" y="5450383"/>
                  <a:pt x="411480" y="3657600"/>
                </a:cubicBezTo>
                <a:cubicBezTo>
                  <a:pt x="411480" y="1864817"/>
                  <a:pt x="1864817" y="411480"/>
                  <a:pt x="3657600" y="411480"/>
                </a:cubicBezTo>
                <a:close/>
                <a:moveTo>
                  <a:pt x="3657600" y="320040"/>
                </a:moveTo>
                <a:cubicBezTo>
                  <a:pt x="1814317" y="320040"/>
                  <a:pt x="320040" y="1814317"/>
                  <a:pt x="320040" y="3657600"/>
                </a:cubicBezTo>
                <a:cubicBezTo>
                  <a:pt x="320040" y="5500883"/>
                  <a:pt x="1814317" y="6995160"/>
                  <a:pt x="3657600" y="6995160"/>
                </a:cubicBezTo>
                <a:cubicBezTo>
                  <a:pt x="5500883" y="6995160"/>
                  <a:pt x="6995160" y="5500883"/>
                  <a:pt x="6995160" y="3657600"/>
                </a:cubicBezTo>
                <a:cubicBezTo>
                  <a:pt x="6995160" y="1814317"/>
                  <a:pt x="5500883" y="320040"/>
                  <a:pt x="3657600" y="320040"/>
                </a:cubicBezTo>
                <a:close/>
                <a:moveTo>
                  <a:pt x="3657600" y="0"/>
                </a:moveTo>
                <a:cubicBezTo>
                  <a:pt x="5677637" y="0"/>
                  <a:pt x="7315200" y="1637563"/>
                  <a:pt x="7315200" y="3657600"/>
                </a:cubicBezTo>
                <a:cubicBezTo>
                  <a:pt x="7315200" y="5677637"/>
                  <a:pt x="5677637" y="7315200"/>
                  <a:pt x="3657600" y="7315200"/>
                </a:cubicBezTo>
                <a:cubicBezTo>
                  <a:pt x="1637563" y="7315200"/>
                  <a:pt x="0" y="567763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79" name="Rectangle 206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125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256" y="224979"/>
            <a:ext cx="11817927" cy="1325563"/>
          </a:xfrm>
        </p:spPr>
        <p:txBody>
          <a:bodyPr>
            <a:noAutofit/>
          </a:bodyPr>
          <a:lstStyle/>
          <a:p>
            <a:r>
              <a:rPr lang="de-DE" sz="4000" dirty="0"/>
              <a:t>IV. Revolutionserinnerung nach der „konservativen Wende“ 2012</a:t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" y="1741590"/>
            <a:ext cx="5201586" cy="5116410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Gedenkjahr an den Ersten Weltkrieg, 2014: neue Einbettung der Revolution als Unglück und tragische Episode </a:t>
            </a:r>
          </a:p>
          <a:p>
            <a:endParaRPr lang="de-DE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Bolschewiki als „nationale Verräter“, die Oktoberrevolution als „gestohlener Sieg“</a:t>
            </a:r>
          </a:p>
          <a:p>
            <a:endParaRPr lang="de-DE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In der negativen Deutung der Revolution - Anknüpfung an Jelzin + neue Akzente</a:t>
            </a:r>
          </a:p>
          <a:p>
            <a:r>
              <a:rPr lang="de-DE" sz="1800" dirty="0">
                <a:effectLst/>
                <a:latin typeface="Arial" charset="0"/>
                <a:ea typeface="Arial" charset="0"/>
                <a:cs typeface="Arial" charset="0"/>
              </a:rPr>
              <a:t>Verbale „Konterrevolution“</a:t>
            </a:r>
            <a:endParaRPr lang="de-DE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790544" y="62808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61" y="1359494"/>
            <a:ext cx="6904401" cy="425562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905950" y="5615115"/>
            <a:ext cx="578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" charset="0"/>
                <a:ea typeface="Arial" charset="0"/>
                <a:cs typeface="Arial" charset="0"/>
              </a:rPr>
              <a:t>Denkmal für die Gefallenen im Ersten Weltkrieg am Verneigungshügel,</a:t>
            </a:r>
          </a:p>
          <a:p>
            <a:r>
              <a:rPr lang="de-DE" sz="1400" dirty="0">
                <a:latin typeface="Arial" charset="0"/>
                <a:ea typeface="Arial" charset="0"/>
                <a:cs typeface="Arial" charset="0"/>
              </a:rPr>
              <a:t>Moskau, 2014.</a:t>
            </a:r>
          </a:p>
        </p:txBody>
      </p:sp>
    </p:spTree>
    <p:extLst>
      <p:ext uri="{BB962C8B-B14F-4D97-AF65-F5344CB8AC3E}">
        <p14:creationId xmlns:p14="http://schemas.microsoft.com/office/powerpoint/2010/main" val="38973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9112" y="296122"/>
            <a:ext cx="8277225" cy="1163872"/>
          </a:xfrm>
        </p:spPr>
        <p:txBody>
          <a:bodyPr>
            <a:noAutofit/>
          </a:bodyPr>
          <a:lstStyle/>
          <a:p>
            <a:r>
              <a:rPr lang="de-DE" sz="4000" dirty="0"/>
              <a:t>2. Politische Deutungsvielfalt</a:t>
            </a:r>
            <a:br>
              <a:rPr lang="de-DE" sz="4000" dirty="0"/>
            </a:br>
            <a:r>
              <a:rPr lang="de-DE" sz="4000" dirty="0"/>
              <a:t>I. National-konservative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4949" y="1873770"/>
            <a:ext cx="4252776" cy="3524236"/>
          </a:xfrm>
        </p:spPr>
        <p:txBody>
          <a:bodyPr>
            <a:normAutofit/>
          </a:bodyPr>
          <a:lstStyle/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„Februar-Oktober-Revolution“ = fremdes </a:t>
            </a:r>
            <a:r>
              <a:rPr lang="de-DE" sz="1800" dirty="0" err="1">
                <a:latin typeface="Arial" charset="0"/>
                <a:ea typeface="Arial" charset="0"/>
                <a:cs typeface="Arial" charset="0"/>
              </a:rPr>
              <a:t>Dämonentum</a:t>
            </a:r>
            <a:endParaRPr lang="de-DE" sz="1800" dirty="0">
              <a:latin typeface="Arial" charset="0"/>
              <a:ea typeface="Arial" charset="0"/>
              <a:cs typeface="Arial" charset="0"/>
            </a:endParaRP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„Desaster 1917“</a:t>
            </a: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Revolution als „nationale Schande“</a:t>
            </a: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Revolution im Schatten von 1945</a:t>
            </a: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Der Sieg im „Großen Vaterländischen Krieg“ steht für die Widerherstellung des Imperiums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3" y="1734660"/>
            <a:ext cx="5805487" cy="3809850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86124" y="5725821"/>
            <a:ext cx="9717587" cy="1132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Aleksandr </a:t>
            </a:r>
            <a:r>
              <a:rPr lang="de-DE" sz="1800" dirty="0" err="1"/>
              <a:t>Solzhenicyn</a:t>
            </a:r>
            <a:r>
              <a:rPr lang="de-DE" sz="1800" dirty="0"/>
              <a:t> „Überlegungen zur Februarrevolution“, 27. Februar 2007, </a:t>
            </a:r>
            <a:r>
              <a:rPr lang="de-DE" sz="1800" dirty="0" err="1"/>
              <a:t>Rossijskaja</a:t>
            </a:r>
            <a:r>
              <a:rPr lang="de-DE" sz="1800" dirty="0"/>
              <a:t> </a:t>
            </a:r>
            <a:r>
              <a:rPr lang="de-DE" sz="1800" dirty="0" err="1"/>
              <a:t>Gazeta</a:t>
            </a:r>
            <a:endParaRPr lang="de-DE" sz="1800" dirty="0"/>
          </a:p>
          <a:p>
            <a:r>
              <a:rPr lang="de-DE" sz="1800" dirty="0"/>
              <a:t>die Februarrevolution als negatives Schlüsselereignis des 20. Jahrhunderts </a:t>
            </a:r>
          </a:p>
        </p:txBody>
      </p:sp>
    </p:spTree>
    <p:extLst>
      <p:ext uri="{BB962C8B-B14F-4D97-AF65-F5344CB8AC3E}">
        <p14:creationId xmlns:p14="http://schemas.microsoft.com/office/powerpoint/2010/main" val="213341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623" y="303626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sz="4400" dirty="0"/>
              <a:t>II. Kommunistische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943190"/>
            <a:ext cx="5772149" cy="5006250"/>
          </a:xfrm>
        </p:spPr>
        <p:txBody>
          <a:bodyPr>
            <a:normAutofit/>
          </a:bodyPr>
          <a:lstStyle/>
          <a:p>
            <a:r>
              <a:rPr lang="de-DE" sz="1900" dirty="0">
                <a:latin typeface="Arial" charset="0"/>
                <a:ea typeface="Arial" charset="0"/>
                <a:cs typeface="Arial" charset="0"/>
              </a:rPr>
              <a:t>Roter Oktober als Gründungsmythos des Sowjetstaates</a:t>
            </a:r>
          </a:p>
          <a:p>
            <a:r>
              <a:rPr lang="de-DE" sz="1900" dirty="0">
                <a:latin typeface="Arial" charset="0"/>
                <a:ea typeface="Arial" charset="0"/>
                <a:cs typeface="Arial" charset="0"/>
              </a:rPr>
              <a:t>Ambivalenz: Positiver „Oktober“, negativer „Februar“</a:t>
            </a:r>
          </a:p>
          <a:p>
            <a:r>
              <a:rPr lang="de-DE" sz="1900" dirty="0">
                <a:latin typeface="Arial" charset="0"/>
                <a:ea typeface="Arial" charset="0"/>
                <a:cs typeface="Arial" charset="0"/>
              </a:rPr>
              <a:t>Sehnsucht nach der </a:t>
            </a:r>
            <a:r>
              <a:rPr lang="de-DE" sz="1900" dirty="0" err="1">
                <a:latin typeface="Arial" charset="0"/>
                <a:ea typeface="Arial" charset="0"/>
                <a:cs typeface="Arial" charset="0"/>
              </a:rPr>
              <a:t>stalinschen</a:t>
            </a:r>
            <a:r>
              <a:rPr lang="de-DE" sz="1900" dirty="0">
                <a:latin typeface="Arial" charset="0"/>
                <a:ea typeface="Arial" charset="0"/>
                <a:cs typeface="Arial" charset="0"/>
              </a:rPr>
              <a:t>, siegreichen Zeit</a:t>
            </a:r>
          </a:p>
          <a:p>
            <a:r>
              <a:rPr lang="de-DE" sz="1900" dirty="0">
                <a:latin typeface="Arial" charset="0"/>
                <a:ea typeface="Arial" charset="0"/>
                <a:cs typeface="Arial" charset="0"/>
              </a:rPr>
              <a:t>Politisches Credo der Kommunisten: sowjetnostalgisch </a:t>
            </a:r>
          </a:p>
          <a:p>
            <a:r>
              <a:rPr lang="de-DE" sz="1800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Revolution im Schatten von Stalin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49" y="1629189"/>
            <a:ext cx="6055228" cy="4034296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1B8D09-C2BA-11BA-D914-6B710DD4C135}"/>
              </a:ext>
            </a:extLst>
          </p:cNvPr>
          <p:cNvSpPr txBox="1"/>
          <p:nvPr/>
        </p:nvSpPr>
        <p:spPr>
          <a:xfrm>
            <a:off x="6096000" y="5786438"/>
            <a:ext cx="20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KPRF-Plakat, 2017</a:t>
            </a:r>
          </a:p>
        </p:txBody>
      </p:sp>
    </p:spTree>
    <p:extLst>
      <p:ext uri="{BB962C8B-B14F-4D97-AF65-F5344CB8AC3E}">
        <p14:creationId xmlns:p14="http://schemas.microsoft.com/office/powerpoint/2010/main" val="107681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7017" y="0"/>
            <a:ext cx="10058400" cy="1609344"/>
          </a:xfrm>
        </p:spPr>
        <p:txBody>
          <a:bodyPr>
            <a:normAutofit/>
          </a:bodyPr>
          <a:lstStyle/>
          <a:p>
            <a:r>
              <a:rPr lang="de-DE" sz="4000" dirty="0"/>
              <a:t>III. Liberale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3068" y="1873568"/>
            <a:ext cx="4177937" cy="4236177"/>
          </a:xfrm>
        </p:spPr>
        <p:txBody>
          <a:bodyPr>
            <a:normAutofit lnSpcReduction="10000"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Februar 1917: Durchbruch der Demokratie 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Oktober 1917: Weg in den Totalitarismus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Intelligenzija vs. Volk: Reflexion der kulturellen Kluft zwischen der „gebildeten Intelligenzija“ und den „dunklen Volksmassen“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Stalin und die Verbrechen des Stalinismus als logische Folge des Oktobers 1917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1937: Der Große Terror</a:t>
            </a:r>
          </a:p>
          <a:p>
            <a:pPr marL="0" indent="0">
              <a:buNone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--&gt; 1917 im Schatten von „1937“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7" y="1515291"/>
            <a:ext cx="6015556" cy="4007864"/>
          </a:xfrm>
          <a:prstGeom prst="rect">
            <a:avLst/>
          </a:prstGeom>
          <a:effectLst>
            <a:outerShdw blurRad="215900" dist="76200" dir="2700000" algn="tl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656217" y="5630091"/>
            <a:ext cx="5626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Vorsitzender der liberalen Partei „</a:t>
            </a:r>
            <a:r>
              <a:rPr lang="de-DE" dirty="0" err="1"/>
              <a:t>Jabloko</a:t>
            </a:r>
            <a:r>
              <a:rPr lang="de-DE" dirty="0"/>
              <a:t>“ G. </a:t>
            </a:r>
            <a:r>
              <a:rPr lang="de-DE" dirty="0" err="1"/>
              <a:t>Javlinskij</a:t>
            </a:r>
            <a:r>
              <a:rPr lang="de-DE" dirty="0"/>
              <a:t> am</a:t>
            </a:r>
          </a:p>
          <a:p>
            <a:r>
              <a:rPr lang="de-DE" dirty="0"/>
              <a:t>Denkmal für die Opfer politischer Repressionen</a:t>
            </a:r>
          </a:p>
        </p:txBody>
      </p:sp>
    </p:spTree>
    <p:extLst>
      <p:ext uri="{BB962C8B-B14F-4D97-AF65-F5344CB8AC3E}">
        <p14:creationId xmlns:p14="http://schemas.microsoft.com/office/powerpoint/2010/main" val="169265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0925A-87A8-FC2B-E33F-5972377B6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Kreml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DE744-CB72-826F-FE05-50B462FD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88090" cy="4050792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Tragische an der Revolution 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der 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Verlust des Imperiums.</a:t>
            </a:r>
          </a:p>
          <a:p>
            <a:r>
              <a:rPr lang="de-DE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Lenins Frieden von Brest-Litowsk 1918: 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„Zeitbombe für den russländischen Staat“. </a:t>
            </a:r>
          </a:p>
          <a:p>
            <a:r>
              <a:rPr lang="de-DE" sz="2400" b="0" i="0" u="none" strike="noStrike" dirty="0">
                <a:solidFill>
                  <a:srgbClr val="111111"/>
                </a:solidFill>
                <a:effectLst/>
                <a:latin typeface="Titillium"/>
              </a:rPr>
              <a:t>Das Mausoleum ist zwar physisch noch präsent, wird aber verhängt und verdrängt: symbolisch nicht mehr wirkmächtig.</a:t>
            </a:r>
            <a:endParaRPr lang="de-DE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C1639C-B377-9F99-B4C3-A992AE97E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673661"/>
            <a:ext cx="5629275" cy="35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44580D6-B5AA-7214-B3F0-18A5AFB5DD44}"/>
              </a:ext>
            </a:extLst>
          </p:cNvPr>
          <p:cNvSpPr txBox="1"/>
          <p:nvPr/>
        </p:nvSpPr>
        <p:spPr>
          <a:xfrm>
            <a:off x="6472238" y="5372100"/>
            <a:ext cx="336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Lenin-Mausoleum, 9. Mai 2022</a:t>
            </a:r>
          </a:p>
        </p:txBody>
      </p:sp>
    </p:spTree>
    <p:extLst>
      <p:ext uri="{BB962C8B-B14F-4D97-AF65-F5344CB8AC3E}">
        <p14:creationId xmlns:p14="http://schemas.microsoft.com/office/powerpoint/2010/main" val="188479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5548" y="0"/>
            <a:ext cx="10058400" cy="1609344"/>
          </a:xfrm>
        </p:spPr>
        <p:txBody>
          <a:bodyPr/>
          <a:lstStyle/>
          <a:p>
            <a:r>
              <a:rPr lang="de-DE" dirty="0"/>
              <a:t>3. Gesellschaftliche Erinnerung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404" y="1430822"/>
            <a:ext cx="3549829" cy="5032376"/>
          </a:xfrm>
        </p:spPr>
        <p:txBody>
          <a:bodyPr>
            <a:normAutofit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Stabilität statt radikale Veränderungen (Trauma der 1990er)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Keine Erinnerungsgemeinschaften (Opfer des „Roten Terrors“)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Der Sieg im Zweiten Weltkrieg als wichtigster Bezugspunkt der gesellschaftlichen Erinnerung</a:t>
            </a:r>
          </a:p>
          <a:p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C100FA01-D924-477B-DB13-41778EA96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957" y="1047749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9">
            <a:extLst>
              <a:ext uri="{FF2B5EF4-FFF2-40B4-BE49-F238E27FC236}">
                <a16:creationId xmlns:a16="http://schemas.microsoft.com/office/drawing/2014/main" id="{63716DFC-1F3E-4E32-B583-A90D87867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970" y="6428931"/>
            <a:ext cx="5852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de-DE" altLang="de-DE" dirty="0"/>
              <a:t>Spendensammlung für Stalinbüste in Novosibirsk, 2015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8B1858-ADD6-3EED-954D-75D93A53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96" y="2738678"/>
            <a:ext cx="3627261" cy="24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B17AAD-3841-04DC-FAF5-57C38281FA06}"/>
              </a:ext>
            </a:extLst>
          </p:cNvPr>
          <p:cNvSpPr txBox="1"/>
          <p:nvPr/>
        </p:nvSpPr>
        <p:spPr>
          <a:xfrm>
            <a:off x="4975788" y="5274541"/>
            <a:ext cx="191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2019, Roter Platz</a:t>
            </a:r>
          </a:p>
        </p:txBody>
      </p:sp>
    </p:spTree>
    <p:extLst>
      <p:ext uri="{BB962C8B-B14F-4D97-AF65-F5344CB8AC3E}">
        <p14:creationId xmlns:p14="http://schemas.microsoft.com/office/powerpoint/2010/main" val="36503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DBC2FE-5422-A030-D36F-9F105B1B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5454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17A88B7-7980-C4EE-70DD-4909E614C77B}"/>
              </a:ext>
            </a:extLst>
          </p:cNvPr>
          <p:cNvSpPr txBox="1"/>
          <p:nvPr/>
        </p:nvSpPr>
        <p:spPr>
          <a:xfrm>
            <a:off x="5774267" y="5808133"/>
            <a:ext cx="389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Ikone der Neu-Märtyrer Russlands.</a:t>
            </a:r>
          </a:p>
        </p:txBody>
      </p:sp>
    </p:spTree>
    <p:extLst>
      <p:ext uri="{BB962C8B-B14F-4D97-AF65-F5344CB8AC3E}">
        <p14:creationId xmlns:p14="http://schemas.microsoft.com/office/powerpoint/2010/main" val="80172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ild, Kunst, Säugetier, Bildende Kunst enthält.&#10;&#10;Automatisch generierte Beschreibung">
            <a:extLst>
              <a:ext uri="{FF2B5EF4-FFF2-40B4-BE49-F238E27FC236}">
                <a16:creationId xmlns:a16="http://schemas.microsoft.com/office/drawing/2014/main" id="{0C4D066F-BAC7-D01F-2441-6BD2F1AC0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4553479" cy="607130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1724E62-8B9E-D961-A2EB-D2B6B5D133D4}"/>
              </a:ext>
            </a:extLst>
          </p:cNvPr>
          <p:cNvSpPr txBox="1"/>
          <p:nvPr/>
        </p:nvSpPr>
        <p:spPr>
          <a:xfrm>
            <a:off x="152400" y="6197600"/>
            <a:ext cx="445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Erschießung durch den NKVD als Ikone.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0638A6-86C9-3332-4CC8-ED2CDFFD2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1" y="321733"/>
            <a:ext cx="6457246" cy="48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7C0237F-85DC-5815-4262-F7900D52FD39}"/>
              </a:ext>
            </a:extLst>
          </p:cNvPr>
          <p:cNvSpPr txBox="1"/>
          <p:nvPr/>
        </p:nvSpPr>
        <p:spPr>
          <a:xfrm>
            <a:off x="5503333" y="5401733"/>
            <a:ext cx="620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Kowaljowo</a:t>
            </a:r>
            <a:r>
              <a:rPr lang="de-DE" dirty="0"/>
              <a:t>-Wald, St. Peterburg. Selbstgemachte Kapelle. </a:t>
            </a:r>
          </a:p>
        </p:txBody>
      </p:sp>
    </p:spTree>
    <p:extLst>
      <p:ext uri="{BB962C8B-B14F-4D97-AF65-F5344CB8AC3E}">
        <p14:creationId xmlns:p14="http://schemas.microsoft.com/office/powerpoint/2010/main" val="4052544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2E2EC-4BCF-60F7-313D-20D9DCCB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A4B8D0-B3CE-3B95-504C-DBAE23B29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8F94DA-180A-963E-AD04-9C77493C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0"/>
            <a:ext cx="1136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1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Verdrängung, Versöhnung, Verschwörung?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9" y="2093975"/>
            <a:ext cx="2947350" cy="3871881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6" y="2497732"/>
            <a:ext cx="3773487" cy="282151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11" y="0"/>
            <a:ext cx="4119943" cy="578643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318" y="6072188"/>
            <a:ext cx="2783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Dämon der Revolution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TV-Serienfilm, Start 5.11.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49504" y="5433455"/>
            <a:ext cx="4756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„</a:t>
            </a:r>
            <a:r>
              <a:rPr lang="de-DE" dirty="0" err="1">
                <a:latin typeface="Arial" charset="0"/>
                <a:ea typeface="Arial" charset="0"/>
                <a:cs typeface="Arial" charset="0"/>
              </a:rPr>
              <a:t>Parvus</a:t>
            </a:r>
            <a:r>
              <a:rPr lang="de-DE" dirty="0">
                <a:latin typeface="Arial" charset="0"/>
                <a:ea typeface="Arial" charset="0"/>
                <a:cs typeface="Arial" charset="0"/>
              </a:rPr>
              <a:t>, Sie führen mich in die Versuchung,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wie Dämon den Christus</a:t>
            </a:r>
          </a:p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in der Wüste“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215313" y="5965857"/>
            <a:ext cx="317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charset="0"/>
                <a:ea typeface="Arial" charset="0"/>
                <a:cs typeface="Arial" charset="0"/>
              </a:rPr>
              <a:t>TV-Film „Trotzki“, Start 6.11.</a:t>
            </a:r>
          </a:p>
        </p:txBody>
      </p:sp>
    </p:spTree>
    <p:extLst>
      <p:ext uri="{BB962C8B-B14F-4D97-AF65-F5344CB8AC3E}">
        <p14:creationId xmlns:p14="http://schemas.microsoft.com/office/powerpoint/2010/main" val="245243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Bildplatzhalter 5" descr="Ein Bild, das Text, Zeitung, Poster, Veröffentlichung enthält.&#10;&#10;Automatisch generierte Beschreibung">
            <a:extLst>
              <a:ext uri="{FF2B5EF4-FFF2-40B4-BE49-F238E27FC236}">
                <a16:creationId xmlns:a16="http://schemas.microsoft.com/office/drawing/2014/main" id="{A2C831EB-7EDE-47A1-211F-BCEC583E23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r="-1" b="8025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6EF1DC-0AF0-F827-1041-E88638F80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8668" y="1422400"/>
            <a:ext cx="4782276" cy="4749799"/>
          </a:xfr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‘</a:t>
            </a:r>
            <a:r>
              <a:rPr lang="en-US" sz="1800" dirty="0" err="1">
                <a:solidFill>
                  <a:schemeClr val="bg1"/>
                </a:solidFill>
              </a:rPr>
              <a:t>Russland</a:t>
            </a:r>
            <a:r>
              <a:rPr lang="en-US" sz="1800" dirty="0">
                <a:solidFill>
                  <a:schemeClr val="bg1"/>
                </a:solidFill>
              </a:rPr>
              <a:t> in Jahren der “</a:t>
            </a:r>
            <a:r>
              <a:rPr lang="en-US" sz="1800" dirty="0" err="1">
                <a:solidFill>
                  <a:schemeClr val="bg1"/>
                </a:solidFill>
              </a:rPr>
              <a:t>Großen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Erschütterungen</a:t>
            </a:r>
            <a:r>
              <a:rPr lang="en-US" sz="1800" dirty="0">
                <a:solidFill>
                  <a:schemeClr val="bg1"/>
                </a:solidFill>
              </a:rPr>
              <a:t>” 1914 – </a:t>
            </a:r>
            <a:r>
              <a:rPr lang="en-US" sz="1800" dirty="0" err="1">
                <a:solidFill>
                  <a:schemeClr val="bg1"/>
                </a:solidFill>
              </a:rPr>
              <a:t>Beginn</a:t>
            </a:r>
            <a:r>
              <a:rPr lang="en-US" sz="1800" dirty="0">
                <a:solidFill>
                  <a:schemeClr val="bg1"/>
                </a:solidFill>
              </a:rPr>
              <a:t> der 1920er Jahre’</a:t>
            </a:r>
          </a:p>
          <a:p>
            <a:pPr>
              <a:lnSpc>
                <a:spcPct val="90000"/>
              </a:lnSpc>
            </a:pPr>
            <a:r>
              <a:rPr lang="de-DE" sz="1800" dirty="0">
                <a:solidFill>
                  <a:schemeClr val="bg1"/>
                </a:solidFill>
              </a:rPr>
              <a:t>Erstes </a:t>
            </a:r>
            <a:r>
              <a:rPr lang="en-US" sz="1800" dirty="0" err="1">
                <a:solidFill>
                  <a:schemeClr val="bg1"/>
                </a:solidFill>
              </a:rPr>
              <a:t>Kapitel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aus</a:t>
            </a:r>
            <a:r>
              <a:rPr lang="en-US" sz="1800" dirty="0">
                <a:solidFill>
                  <a:schemeClr val="bg1"/>
                </a:solidFill>
              </a:rPr>
              <a:t> dem </a:t>
            </a:r>
            <a:r>
              <a:rPr lang="en-US" sz="1800" dirty="0" err="1">
                <a:solidFill>
                  <a:schemeClr val="bg1"/>
                </a:solidFill>
              </a:rPr>
              <a:t>Lehrbuch</a:t>
            </a:r>
            <a:r>
              <a:rPr lang="en-US" sz="1800" dirty="0">
                <a:solidFill>
                  <a:schemeClr val="bg1"/>
                </a:solidFill>
              </a:rPr>
              <a:t>  für die 10. </a:t>
            </a:r>
            <a:r>
              <a:rPr lang="en-US" sz="1800" dirty="0" err="1">
                <a:solidFill>
                  <a:schemeClr val="bg1"/>
                </a:solidFill>
              </a:rPr>
              <a:t>Klasse</a:t>
            </a:r>
            <a:r>
              <a:rPr lang="en-US" sz="1800" dirty="0">
                <a:solidFill>
                  <a:schemeClr val="bg1"/>
                </a:solidFill>
              </a:rPr>
              <a:t> “</a:t>
            </a:r>
            <a:r>
              <a:rPr lang="en-US" sz="1800" dirty="0" err="1">
                <a:solidFill>
                  <a:schemeClr val="bg1"/>
                </a:solidFill>
              </a:rPr>
              <a:t>Geschichte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Russlands</a:t>
            </a:r>
            <a:r>
              <a:rPr lang="en-US" sz="1800" dirty="0">
                <a:solidFill>
                  <a:schemeClr val="bg1"/>
                </a:solidFill>
              </a:rPr>
              <a:t>” (2021).</a:t>
            </a: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“Sie </a:t>
            </a:r>
            <a:r>
              <a:rPr lang="en-US" sz="1800" dirty="0" err="1">
                <a:solidFill>
                  <a:schemeClr val="bg1"/>
                </a:solidFill>
              </a:rPr>
              <a:t>wollen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große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Erschütterungen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wir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wollen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ein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großes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Russland</a:t>
            </a:r>
            <a:r>
              <a:rPr lang="en-US" sz="1800" dirty="0">
                <a:solidFill>
                  <a:schemeClr val="bg1"/>
                </a:solidFill>
              </a:rPr>
              <a:t>.” (Peter Stolypin, 1907)</a:t>
            </a:r>
          </a:p>
        </p:txBody>
      </p:sp>
    </p:spTree>
    <p:extLst>
      <p:ext uri="{BB962C8B-B14F-4D97-AF65-F5344CB8AC3E}">
        <p14:creationId xmlns:p14="http://schemas.microsoft.com/office/powerpoint/2010/main" val="1145571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1" y="653596"/>
            <a:ext cx="4764315" cy="476431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91" y="1326696"/>
            <a:ext cx="4091215" cy="4091215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B0E2585-DA86-B829-92FE-5163197E1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10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Himmel, draußen, Wolke, Statue enthält.&#10;&#10;Automatisch generierte Beschreibung">
            <a:extLst>
              <a:ext uri="{FF2B5EF4-FFF2-40B4-BE49-F238E27FC236}">
                <a16:creationId xmlns:a16="http://schemas.microsoft.com/office/drawing/2014/main" id="{FDBD1524-0C25-D6B1-5B20-42861BE90D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045" r="6045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1C60CA-AC46-7125-1302-9866FA932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3740" y="5337810"/>
            <a:ext cx="3200400" cy="1363028"/>
          </a:xfrm>
        </p:spPr>
        <p:txBody>
          <a:bodyPr/>
          <a:lstStyle/>
          <a:p>
            <a:r>
              <a:rPr lang="de-DE" dirty="0"/>
              <a:t>„Wir sind ein Volk , und wir haben nur ein Russland“</a:t>
            </a:r>
          </a:p>
          <a:p>
            <a:endParaRPr lang="de-DE" dirty="0"/>
          </a:p>
          <a:p>
            <a:r>
              <a:rPr lang="de-DE" dirty="0"/>
              <a:t>Denkmal in </a:t>
            </a:r>
            <a:r>
              <a:rPr lang="de-DE" dirty="0" err="1"/>
              <a:t>Sevastopol</a:t>
            </a:r>
            <a:r>
              <a:rPr lang="de-DE" dirty="0"/>
              <a:t>, 2021.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564117-24B1-14E8-664E-EC949444FB98}"/>
              </a:ext>
            </a:extLst>
          </p:cNvPr>
          <p:cNvSpPr txBox="1"/>
          <p:nvPr/>
        </p:nvSpPr>
        <p:spPr>
          <a:xfrm>
            <a:off x="8472489" y="757239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Arial" charset="0"/>
                <a:ea typeface="Arial" charset="0"/>
                <a:cs typeface="Arial" charset="0"/>
              </a:rPr>
              <a:t>„Die Lehren der Vergangenheit sind uns wichtig vor allem für die Versöhnung, für die Stärkung der gesellschaftlichen, politischen, bürgerlichen Eintracht, die wir heute erreicht haben.“ (Putin vor der Föderalversammlung, </a:t>
            </a:r>
            <a:r>
              <a:rPr lang="de-DE" sz="1800" dirty="0">
                <a:effectLst/>
                <a:latin typeface="Arial" charset="0"/>
                <a:ea typeface="Arial" charset="0"/>
                <a:cs typeface="Arial" charset="0"/>
              </a:rPr>
              <a:t>Dezember 2016)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42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8638" y="93132"/>
            <a:ext cx="10599610" cy="1609344"/>
          </a:xfrm>
        </p:spPr>
        <p:txBody>
          <a:bodyPr>
            <a:normAutofit/>
          </a:bodyPr>
          <a:lstStyle/>
          <a:p>
            <a:r>
              <a:rPr lang="de-DE" sz="4800" dirty="0"/>
              <a:t>1917 - 2017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8638" y="2093976"/>
            <a:ext cx="4886325" cy="4535424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rial" charset="0"/>
                <a:ea typeface="Arial" charset="0"/>
                <a:cs typeface="Arial" charset="0"/>
              </a:rPr>
              <a:t>Unbequemes Jubiläum – Verordnete Versöhnung.</a:t>
            </a:r>
          </a:p>
          <a:p>
            <a:r>
              <a:rPr lang="de-DE" sz="2400" dirty="0">
                <a:latin typeface="Arial" charset="0"/>
                <a:ea typeface="Arial" charset="0"/>
                <a:cs typeface="Arial" charset="0"/>
              </a:rPr>
              <a:t>„Die Revolution darf sich nicht wiederholen!“ als Leitlinie für die Revolutionserinnerung.</a:t>
            </a:r>
          </a:p>
          <a:p>
            <a:r>
              <a:rPr lang="de-DE" sz="2400" dirty="0">
                <a:latin typeface="Arial" charset="0"/>
                <a:ea typeface="Arial" charset="0"/>
                <a:cs typeface="Arial" charset="0"/>
              </a:rPr>
              <a:t>Projekt des „Versöhnungsmahnmals“ auf der Krim.</a:t>
            </a:r>
          </a:p>
          <a:p>
            <a:r>
              <a:rPr lang="de-DE" sz="2400" dirty="0">
                <a:latin typeface="Arial" charset="0"/>
                <a:ea typeface="Arial" charset="0"/>
                <a:cs typeface="Arial" charset="0"/>
              </a:rPr>
              <a:t>Austausch von Erinnerungen.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3E96BE90-0F2D-9033-2F05-BAB807B99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37" y="7465"/>
            <a:ext cx="3921125" cy="58964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28EA1C1-2890-0E1C-0419-82668F6E3CA2}"/>
              </a:ext>
            </a:extLst>
          </p:cNvPr>
          <p:cNvSpPr txBox="1"/>
          <p:nvPr/>
        </p:nvSpPr>
        <p:spPr>
          <a:xfrm>
            <a:off x="2971800" y="5903893"/>
            <a:ext cx="982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charset="0"/>
              </a:rPr>
              <a:t>7. November 2017</a:t>
            </a:r>
          </a:p>
          <a:p>
            <a:r>
              <a:rPr lang="de-DE" sz="1400" dirty="0">
                <a:latin typeface="Arial" charset="0"/>
              </a:rPr>
              <a:t>Feierliche Parade anlässlich des „76. Jahrestages der Militärparade zu</a:t>
            </a:r>
          </a:p>
          <a:p>
            <a:r>
              <a:rPr lang="de-DE" sz="1400" dirty="0">
                <a:latin typeface="Arial" charset="0"/>
              </a:rPr>
              <a:t>Ehren der Großen Sozialistischen Oktoberrevolution</a:t>
            </a:r>
          </a:p>
          <a:p>
            <a:r>
              <a:rPr lang="de-DE" sz="1400" dirty="0">
                <a:latin typeface="Arial" charset="0"/>
              </a:rPr>
              <a:t>im Jahr 1941“</a:t>
            </a:r>
          </a:p>
        </p:txBody>
      </p:sp>
    </p:spTree>
    <p:extLst>
      <p:ext uri="{BB962C8B-B14F-4D97-AF65-F5344CB8AC3E}">
        <p14:creationId xmlns:p14="http://schemas.microsoft.com/office/powerpoint/2010/main" val="202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9A57A-1299-0F02-EB4F-1521AE9A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08" y="448056"/>
            <a:ext cx="10058400" cy="1609344"/>
          </a:xfrm>
        </p:spPr>
        <p:txBody>
          <a:bodyPr/>
          <a:lstStyle/>
          <a:p>
            <a:r>
              <a:rPr lang="de-DE" dirty="0"/>
              <a:t>Unbehagen an der Revolutionserinnerung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42E23976-CF42-65E4-DAE6-EBA0B97E6653}"/>
              </a:ext>
            </a:extLst>
          </p:cNvPr>
          <p:cNvCxnSpPr/>
          <p:nvPr/>
        </p:nvCxnSpPr>
        <p:spPr>
          <a:xfrm flipH="1">
            <a:off x="1300162" y="2257425"/>
            <a:ext cx="1571625" cy="121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1A2E707-7ED6-C14E-F3D7-362E0AE42B23}"/>
              </a:ext>
            </a:extLst>
          </p:cNvPr>
          <p:cNvCxnSpPr>
            <a:cxnSpLocks/>
          </p:cNvCxnSpPr>
          <p:nvPr/>
        </p:nvCxnSpPr>
        <p:spPr>
          <a:xfrm>
            <a:off x="4698207" y="2257425"/>
            <a:ext cx="0" cy="1385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6D89E20-0733-8536-9041-3E41DC57DDB0}"/>
              </a:ext>
            </a:extLst>
          </p:cNvPr>
          <p:cNvCxnSpPr>
            <a:cxnSpLocks/>
          </p:cNvCxnSpPr>
          <p:nvPr/>
        </p:nvCxnSpPr>
        <p:spPr>
          <a:xfrm>
            <a:off x="6524628" y="2093976"/>
            <a:ext cx="1376360" cy="1335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C37AC7DD-94DA-41DE-1E90-16D17743A423}"/>
              </a:ext>
            </a:extLst>
          </p:cNvPr>
          <p:cNvSpPr txBox="1"/>
          <p:nvPr/>
        </p:nvSpPr>
        <p:spPr>
          <a:xfrm>
            <a:off x="557213" y="3829050"/>
            <a:ext cx="149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Tagespolitik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99A3C8-E45D-4121-F289-5D531CBD6EC0}"/>
              </a:ext>
            </a:extLst>
          </p:cNvPr>
          <p:cNvSpPr txBox="1"/>
          <p:nvPr/>
        </p:nvSpPr>
        <p:spPr>
          <a:xfrm>
            <a:off x="3400055" y="3829050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Logik der Geschichtspolitik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F59F397-4161-C0F2-0106-16613F3E3AA3}"/>
              </a:ext>
            </a:extLst>
          </p:cNvPr>
          <p:cNvSpPr txBox="1"/>
          <p:nvPr/>
        </p:nvSpPr>
        <p:spPr>
          <a:xfrm>
            <a:off x="7589064" y="3829050"/>
            <a:ext cx="404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Historischer Kontext der Erinnerung</a:t>
            </a:r>
          </a:p>
        </p:txBody>
      </p:sp>
    </p:spTree>
    <p:extLst>
      <p:ext uri="{BB962C8B-B14F-4D97-AF65-F5344CB8AC3E}">
        <p14:creationId xmlns:p14="http://schemas.microsoft.com/office/powerpoint/2010/main" val="341743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520" y="843454"/>
            <a:ext cx="10034587" cy="476778"/>
          </a:xfrm>
        </p:spPr>
        <p:txBody>
          <a:bodyPr>
            <a:normAutofit fontScale="90000"/>
          </a:bodyPr>
          <a:lstStyle/>
          <a:p>
            <a:r>
              <a:rPr lang="de-DE" sz="5300" dirty="0"/>
              <a:t>1. Historischer Kontext des Vergessens</a:t>
            </a:r>
            <a:br>
              <a:rPr lang="de-DE" sz="4400" dirty="0"/>
            </a:br>
            <a:r>
              <a:rPr lang="de-DE" sz="4400" dirty="0"/>
              <a:t>I. Perestroika-Zeit 1986-1989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9588" y="2114991"/>
            <a:ext cx="4233471" cy="4743009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Michail </a:t>
            </a:r>
            <a:r>
              <a:rPr lang="de-DE" sz="2000" dirty="0" err="1">
                <a:latin typeface="Arial" charset="0"/>
                <a:ea typeface="Arial" charset="0"/>
                <a:cs typeface="Arial" charset="0"/>
              </a:rPr>
              <a:t>Gorbačev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: Perestroika – die „zweite russische Revolution“ </a:t>
            </a:r>
            <a:r>
              <a:rPr lang="de-DE" sz="2000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nicht „Reform“, sondern Revolution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Festhalten am Sozialismus als Zukunftsvision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„Zurück zu Lenin“</a:t>
            </a:r>
          </a:p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Februarrevolution als „erste Erfahrung der realen Demokratie“</a:t>
            </a:r>
          </a:p>
          <a:p>
            <a:endParaRPr lang="de-DE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26" y="775796"/>
            <a:ext cx="3509962" cy="52387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40814" y="5524436"/>
            <a:ext cx="599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Michail </a:t>
            </a:r>
            <a:r>
              <a:rPr lang="de-DE" dirty="0" err="1"/>
              <a:t>Gorbačev</a:t>
            </a:r>
            <a:r>
              <a:rPr lang="de-DE" dirty="0"/>
              <a:t>: </a:t>
            </a:r>
          </a:p>
          <a:p>
            <a:r>
              <a:rPr lang="de-DE" dirty="0"/>
              <a:t>„Oktober und </a:t>
            </a:r>
            <a:r>
              <a:rPr lang="de-DE" dirty="0" err="1"/>
              <a:t>Perestrojka</a:t>
            </a:r>
            <a:r>
              <a:rPr lang="de-DE" dirty="0"/>
              <a:t>: Die Revolution geht weiter“ (1987) </a:t>
            </a:r>
          </a:p>
        </p:txBody>
      </p:sp>
    </p:spTree>
    <p:extLst>
      <p:ext uri="{BB962C8B-B14F-4D97-AF65-F5344CB8AC3E}">
        <p14:creationId xmlns:p14="http://schemas.microsoft.com/office/powerpoint/2010/main" val="168240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6311" y="291964"/>
            <a:ext cx="10058400" cy="1609344"/>
          </a:xfrm>
        </p:spPr>
        <p:txBody>
          <a:bodyPr>
            <a:normAutofit fontScale="90000"/>
          </a:bodyPr>
          <a:lstStyle/>
          <a:p>
            <a:r>
              <a:rPr lang="de-DE" sz="4400" dirty="0"/>
              <a:t>II. Der Fall des Oktobers: der Revolutionsdiskurs </a:t>
            </a:r>
            <a:br>
              <a:rPr lang="de-DE" sz="4400" dirty="0"/>
            </a:br>
            <a:r>
              <a:rPr lang="de-DE" sz="4400" dirty="0"/>
              <a:t>in den 1990er Jahren </a:t>
            </a:r>
            <a:br>
              <a:rPr lang="de-DE" b="1" dirty="0"/>
            </a:b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580682" y="1205108"/>
            <a:ext cx="538851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„weder groß, noch sozialistisch, noch eine Revolution, noch im Oktober“</a:t>
            </a:r>
          </a:p>
          <a:p>
            <a:pPr marL="342900" indent="-342900">
              <a:buFont typeface="Arial" charset="0"/>
              <a:buChar char="•"/>
            </a:pPr>
            <a:endParaRPr lang="de-DE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de-DE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Begriffskorrektur: nicht „Revolution“, sondern „Umsturz“, „Putsch“, “Tragödie“</a:t>
            </a:r>
          </a:p>
          <a:p>
            <a:pPr marL="342900" indent="-342900">
              <a:buFont typeface="Arial" charset="0"/>
              <a:buChar char="•"/>
            </a:pPr>
            <a:endParaRPr lang="de-DE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endParaRPr lang="de-DE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sz="2000" i="1" dirty="0" err="1">
                <a:latin typeface="Arial" charset="0"/>
                <a:ea typeface="Arial" charset="0"/>
                <a:cs typeface="Arial" charset="0"/>
              </a:rPr>
              <a:t>Ochlos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000" i="1" dirty="0" err="1">
                <a:latin typeface="Arial" charset="0"/>
                <a:ea typeface="Arial" charset="0"/>
                <a:cs typeface="Arial" charset="0"/>
              </a:rPr>
              <a:t>ochlokratie</a:t>
            </a:r>
            <a:r>
              <a:rPr lang="de-DE" sz="2000" i="1" dirty="0">
                <a:latin typeface="Arial" charset="0"/>
                <a:ea typeface="Arial" charset="0"/>
                <a:cs typeface="Arial" charset="0"/>
              </a:rPr>
              <a:t> (Pöbelherrschaft) = 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Angst vor dem „dunklen“ Volk</a:t>
            </a:r>
            <a:r>
              <a:rPr lang="de-DE" sz="2000" dirty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Revolution als „rote </a:t>
            </a:r>
            <a:r>
              <a:rPr lang="de-DE" sz="2000" dirty="0" err="1">
                <a:latin typeface="Arial" charset="0"/>
                <a:ea typeface="Arial" charset="0"/>
                <a:cs typeface="Arial" charset="0"/>
              </a:rPr>
              <a:t>Smuta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“, Zeit der Wirren</a:t>
            </a:r>
          </a:p>
          <a:p>
            <a:pPr marL="342900" indent="-342900">
              <a:buFont typeface="Arial" charset="0"/>
              <a:buChar char="•"/>
            </a:pPr>
            <a:endParaRPr lang="de-DE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1995 wird der 7. November zum Gedenktag an die „Befreiung Moskaus von den  polnischen Interventen“, Gedenktag = Ende der Zeit der Wirren 1612</a:t>
            </a:r>
          </a:p>
          <a:p>
            <a:pPr marL="342900" indent="-342900">
              <a:buFont typeface="Arial" charset="0"/>
              <a:buChar char="•"/>
            </a:pPr>
            <a:r>
              <a:rPr lang="de-DE" dirty="0">
                <a:latin typeface="Arial" charset="0"/>
                <a:ea typeface="Arial" charset="0"/>
                <a:cs typeface="Arial" charset="0"/>
              </a:rPr>
              <a:t>1996 wird der 7. November zum „Tag der Eintracht und Versöhnung</a:t>
            </a:r>
            <a:r>
              <a:rPr lang="de-DE" sz="2000" dirty="0"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pic>
        <p:nvPicPr>
          <p:cNvPr id="6" name="Grafik 5" descr="Ein Bild, das Text, Kleidung, Menschliches Gesicht, Mann enthält.&#10;&#10;Automatisch generierte Beschreibung">
            <a:extLst>
              <a:ext uri="{FF2B5EF4-FFF2-40B4-BE49-F238E27FC236}">
                <a16:creationId xmlns:a16="http://schemas.microsoft.com/office/drawing/2014/main" id="{138F1430-D1CF-EFF7-B3BD-275762DA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9" y="1756833"/>
            <a:ext cx="5067300" cy="4089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DD0778-3D77-EE69-CA35-F315BDFD419E}"/>
              </a:ext>
            </a:extLst>
          </p:cNvPr>
          <p:cNvSpPr txBox="1"/>
          <p:nvPr/>
        </p:nvSpPr>
        <p:spPr>
          <a:xfrm>
            <a:off x="671513" y="6000750"/>
            <a:ext cx="4982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7.11.1990, Antikommunistische Demo.</a:t>
            </a:r>
          </a:p>
          <a:p>
            <a:r>
              <a:rPr lang="de-DE" dirty="0"/>
              <a:t>„7. November – Tag der nationalen Tragödie“</a:t>
            </a:r>
          </a:p>
        </p:txBody>
      </p:sp>
    </p:spTree>
    <p:extLst>
      <p:ext uri="{BB962C8B-B14F-4D97-AF65-F5344CB8AC3E}">
        <p14:creationId xmlns:p14="http://schemas.microsoft.com/office/powerpoint/2010/main" val="24264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Flagge, Text, Rebellion enthält.&#10;&#10;Automatisch generierte Beschreibung">
            <a:extLst>
              <a:ext uri="{FF2B5EF4-FFF2-40B4-BE49-F238E27FC236}">
                <a16:creationId xmlns:a16="http://schemas.microsoft.com/office/drawing/2014/main" id="{3B35EF9B-30F7-1FA4-5D9C-1DEA5A862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04" y="0"/>
            <a:ext cx="9258333" cy="60076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029EC6C-83EA-0A40-801D-5C72F4BB2B6A}"/>
              </a:ext>
            </a:extLst>
          </p:cNvPr>
          <p:cNvSpPr txBox="1"/>
          <p:nvPr/>
        </p:nvSpPr>
        <p:spPr>
          <a:xfrm>
            <a:off x="3224828" y="6007630"/>
            <a:ext cx="5534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Anti-Jelzin-Demonstration am 7. 11. 1998</a:t>
            </a:r>
          </a:p>
          <a:p>
            <a:r>
              <a:rPr lang="de-DE" dirty="0"/>
              <a:t>„Jelzin, Du bist Schande und Leid Russlands. Geh!“</a:t>
            </a:r>
          </a:p>
        </p:txBody>
      </p:sp>
    </p:spTree>
    <p:extLst>
      <p:ext uri="{BB962C8B-B14F-4D97-AF65-F5344CB8AC3E}">
        <p14:creationId xmlns:p14="http://schemas.microsoft.com/office/powerpoint/2010/main" val="2441112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935" y="0"/>
            <a:ext cx="10515600" cy="1325563"/>
          </a:xfrm>
        </p:spPr>
        <p:txBody>
          <a:bodyPr>
            <a:noAutofit/>
          </a:bodyPr>
          <a:lstStyle/>
          <a:p>
            <a:r>
              <a:rPr lang="de-DE" sz="4000" dirty="0"/>
              <a:t>III. Die 2000er Jahre: </a:t>
            </a:r>
            <a:br>
              <a:rPr lang="de-DE" sz="4000" dirty="0"/>
            </a:br>
            <a:r>
              <a:rPr lang="de-DE" sz="4000" dirty="0"/>
              <a:t>„Verbindung der historischen Zeiten“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308101"/>
            <a:ext cx="6970542" cy="5118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Intensivierung der Geschichtspolitik ab den frühen 2000er Jahren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Devise: „Evolution statt Revolution“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Re-Integration des Sowjetischen in die 1000-jährige russische Geschichte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2004: 4. November wird zum „Tag der Einheit des Volkes“ und arbeitsfrei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7. November: Tag des militärischen Ruhmes - „Tag der Parade auf dem Roten Platz anlässlich des 24. Jahrestages der Oktoberrevolution 1941“. </a:t>
            </a:r>
          </a:p>
          <a:p>
            <a:pPr>
              <a:lnSpc>
                <a:spcPct val="100000"/>
              </a:lnSpc>
            </a:pP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weitere Verfestigung der negativen Konnotation des Revolutionsbegriffes: „Farbrevolutionen“ im postsowjetischen Raum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de-DE" sz="1800" dirty="0">
                <a:latin typeface="Arial" charset="0"/>
                <a:ea typeface="Arial" charset="0"/>
                <a:cs typeface="Arial" charset="0"/>
              </a:rPr>
              <a:t>Förderung sogenannter „patriotischer“, „antirevolutionärer“ gesellschaftlicher Akteure im In- und Ausland</a:t>
            </a:r>
            <a:r>
              <a:rPr lang="de-DE" sz="18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de-DE" sz="1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90" y="0"/>
            <a:ext cx="3430810" cy="297557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7401659" y="2988731"/>
            <a:ext cx="387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4.11.2005: Putin und Medvedev am Denkmal </a:t>
            </a:r>
          </a:p>
          <a:p>
            <a:r>
              <a:rPr lang="de-DE" sz="1400" dirty="0"/>
              <a:t>für </a:t>
            </a:r>
            <a:r>
              <a:rPr lang="de-DE" sz="1400" dirty="0" err="1"/>
              <a:t>Minin</a:t>
            </a:r>
            <a:r>
              <a:rPr lang="de-DE" sz="1400" dirty="0"/>
              <a:t> und </a:t>
            </a:r>
            <a:r>
              <a:rPr lang="de-DE" sz="1400" dirty="0" err="1"/>
              <a:t>Pozharskij</a:t>
            </a:r>
            <a:r>
              <a:rPr lang="de-DE" sz="1400" dirty="0"/>
              <a:t>, Helden von 1612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38" y="3619453"/>
            <a:ext cx="3925313" cy="2632640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6940572" y="6252093"/>
            <a:ext cx="4279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7.11.2011: Re-Inszenierung der </a:t>
            </a:r>
          </a:p>
          <a:p>
            <a:r>
              <a:rPr lang="de-DE" sz="1400" dirty="0"/>
              <a:t>Revolutionsparade 1941 auf Roten Platz in Moskau</a:t>
            </a:r>
          </a:p>
        </p:txBody>
      </p:sp>
    </p:spTree>
    <p:extLst>
      <p:ext uri="{BB962C8B-B14F-4D97-AF65-F5344CB8AC3E}">
        <p14:creationId xmlns:p14="http://schemas.microsoft.com/office/powerpoint/2010/main" val="1241331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Holzar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lzart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lzar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951</Words>
  <Application>Microsoft Macintosh PowerPoint</Application>
  <PresentationFormat>Breitbild</PresentationFormat>
  <Paragraphs>113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Calibri</vt:lpstr>
      <vt:lpstr>Rockwell</vt:lpstr>
      <vt:lpstr>Rockwell Condensed</vt:lpstr>
      <vt:lpstr>Rockwell Extra Bold</vt:lpstr>
      <vt:lpstr>Titillium</vt:lpstr>
      <vt:lpstr>Wingdings</vt:lpstr>
      <vt:lpstr>Holzart</vt:lpstr>
      <vt:lpstr>Erinnerung an die Russische Revolution</vt:lpstr>
      <vt:lpstr>PowerPoint-Präsentation</vt:lpstr>
      <vt:lpstr>PowerPoint-Präsentation</vt:lpstr>
      <vt:lpstr>1917 - 2017</vt:lpstr>
      <vt:lpstr>Unbehagen an der Revolutionserinnerung</vt:lpstr>
      <vt:lpstr>1. Historischer Kontext des Vergessens I. Perestroika-Zeit 1986-1989 </vt:lpstr>
      <vt:lpstr>II. Der Fall des Oktobers: der Revolutionsdiskurs  in den 1990er Jahren  </vt:lpstr>
      <vt:lpstr>PowerPoint-Präsentation</vt:lpstr>
      <vt:lpstr>III. Die 2000er Jahre:  „Verbindung der historischen Zeiten“</vt:lpstr>
      <vt:lpstr>IV. Revolutionserinnerung nach der „konservativen Wende“ 2012 </vt:lpstr>
      <vt:lpstr>2. Politische Deutungsvielfalt I. National-konservative Interpretation</vt:lpstr>
      <vt:lpstr> II. Kommunistische Interpretation</vt:lpstr>
      <vt:lpstr>III. Liberale Interpretation</vt:lpstr>
      <vt:lpstr>Kreml</vt:lpstr>
      <vt:lpstr>3. Gesellschaftliche Erinnerung</vt:lpstr>
      <vt:lpstr>PowerPoint-Präsentation</vt:lpstr>
      <vt:lpstr>PowerPoint-Präsentation</vt:lpstr>
      <vt:lpstr>PowerPoint-Präsentation</vt:lpstr>
      <vt:lpstr>Verdrängung, Versöhnung, Verschwörung?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Ekaterina Makhotina</dc:creator>
  <cp:lastModifiedBy>Ekaterina Makhotina</cp:lastModifiedBy>
  <cp:revision>43</cp:revision>
  <dcterms:created xsi:type="dcterms:W3CDTF">2017-11-04T13:05:19Z</dcterms:created>
  <dcterms:modified xsi:type="dcterms:W3CDTF">2023-08-24T08:40:40Z</dcterms:modified>
</cp:coreProperties>
</file>